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8" d="100"/>
          <a:sy n="88" d="100"/>
        </p:scale>
        <p:origin x="62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38354E6-35AE-47E4-B31B-1A9B44111BAF}" type="datetimeFigureOut">
              <a:rPr lang="en-US" smtClean="0"/>
              <a:t>4/16/2020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1B02C0-C4E2-4297-AEF8-7AE4CD36EF31}" type="slidenum">
              <a:rPr lang="en-US" smtClean="0"/>
              <a:t>‹#›</a:t>
            </a:fld>
            <a:endParaRPr lang="en-US"/>
          </a:p>
        </p:txBody>
      </p:sp>
    </p:spTree>
    <p:extLst>
      <p:ext uri="{BB962C8B-B14F-4D97-AF65-F5344CB8AC3E}">
        <p14:creationId xmlns:p14="http://schemas.microsoft.com/office/powerpoint/2010/main" val="4711724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8354E6-35AE-47E4-B31B-1A9B44111BAF}" type="datetimeFigureOut">
              <a:rPr lang="en-US" smtClean="0"/>
              <a:t>4/16/2020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1B02C0-C4E2-4297-AEF8-7AE4CD36EF31}" type="slidenum">
              <a:rPr lang="en-US" smtClean="0"/>
              <a:t>‹#›</a:t>
            </a:fld>
            <a:endParaRPr lang="en-US"/>
          </a:p>
        </p:txBody>
      </p:sp>
    </p:spTree>
    <p:extLst>
      <p:ext uri="{BB962C8B-B14F-4D97-AF65-F5344CB8AC3E}">
        <p14:creationId xmlns:p14="http://schemas.microsoft.com/office/powerpoint/2010/main" val="29563116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8354E6-35AE-47E4-B31B-1A9B44111BAF}" type="datetimeFigureOut">
              <a:rPr lang="en-US" smtClean="0"/>
              <a:t>4/16/2020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1B02C0-C4E2-4297-AEF8-7AE4CD36EF31}" type="slidenum">
              <a:rPr lang="en-US" smtClean="0"/>
              <a:t>‹#›</a:t>
            </a:fld>
            <a:endParaRPr lang="en-US"/>
          </a:p>
        </p:txBody>
      </p:sp>
    </p:spTree>
    <p:extLst>
      <p:ext uri="{BB962C8B-B14F-4D97-AF65-F5344CB8AC3E}">
        <p14:creationId xmlns:p14="http://schemas.microsoft.com/office/powerpoint/2010/main" val="5390256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8354E6-35AE-47E4-B31B-1A9B44111BAF}" type="datetimeFigureOut">
              <a:rPr lang="en-US" smtClean="0"/>
              <a:t>4/16/2020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1B02C0-C4E2-4297-AEF8-7AE4CD36EF31}" type="slidenum">
              <a:rPr lang="en-US" smtClean="0"/>
              <a:t>‹#›</a:t>
            </a:fld>
            <a:endParaRPr lang="en-US"/>
          </a:p>
        </p:txBody>
      </p:sp>
    </p:spTree>
    <p:extLst>
      <p:ext uri="{BB962C8B-B14F-4D97-AF65-F5344CB8AC3E}">
        <p14:creationId xmlns:p14="http://schemas.microsoft.com/office/powerpoint/2010/main" val="37459654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38354E6-35AE-47E4-B31B-1A9B44111BAF}" type="datetimeFigureOut">
              <a:rPr lang="en-US" smtClean="0"/>
              <a:t>4/16/2020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1B02C0-C4E2-4297-AEF8-7AE4CD36EF31}" type="slidenum">
              <a:rPr lang="en-US" smtClean="0"/>
              <a:t>‹#›</a:t>
            </a:fld>
            <a:endParaRPr lang="en-US"/>
          </a:p>
        </p:txBody>
      </p:sp>
    </p:spTree>
    <p:extLst>
      <p:ext uri="{BB962C8B-B14F-4D97-AF65-F5344CB8AC3E}">
        <p14:creationId xmlns:p14="http://schemas.microsoft.com/office/powerpoint/2010/main" val="3468836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38354E6-35AE-47E4-B31B-1A9B44111BAF}" type="datetimeFigureOut">
              <a:rPr lang="en-US" smtClean="0"/>
              <a:t>4/16/2020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1B02C0-C4E2-4297-AEF8-7AE4CD36EF31}" type="slidenum">
              <a:rPr lang="en-US" smtClean="0"/>
              <a:t>‹#›</a:t>
            </a:fld>
            <a:endParaRPr lang="en-US"/>
          </a:p>
        </p:txBody>
      </p:sp>
    </p:spTree>
    <p:extLst>
      <p:ext uri="{BB962C8B-B14F-4D97-AF65-F5344CB8AC3E}">
        <p14:creationId xmlns:p14="http://schemas.microsoft.com/office/powerpoint/2010/main" val="2854532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38354E6-35AE-47E4-B31B-1A9B44111BAF}" type="datetimeFigureOut">
              <a:rPr lang="en-US" smtClean="0"/>
              <a:t>4/16/2020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91B02C0-C4E2-4297-AEF8-7AE4CD36EF31}" type="slidenum">
              <a:rPr lang="en-US" smtClean="0"/>
              <a:t>‹#›</a:t>
            </a:fld>
            <a:endParaRPr lang="en-US"/>
          </a:p>
        </p:txBody>
      </p:sp>
    </p:spTree>
    <p:extLst>
      <p:ext uri="{BB962C8B-B14F-4D97-AF65-F5344CB8AC3E}">
        <p14:creationId xmlns:p14="http://schemas.microsoft.com/office/powerpoint/2010/main" val="396668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38354E6-35AE-47E4-B31B-1A9B44111BAF}" type="datetimeFigureOut">
              <a:rPr lang="en-US" smtClean="0"/>
              <a:t>4/16/2020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91B02C0-C4E2-4297-AEF8-7AE4CD36EF31}" type="slidenum">
              <a:rPr lang="en-US" smtClean="0"/>
              <a:t>‹#›</a:t>
            </a:fld>
            <a:endParaRPr lang="en-US"/>
          </a:p>
        </p:txBody>
      </p:sp>
    </p:spTree>
    <p:extLst>
      <p:ext uri="{BB962C8B-B14F-4D97-AF65-F5344CB8AC3E}">
        <p14:creationId xmlns:p14="http://schemas.microsoft.com/office/powerpoint/2010/main" val="15951322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8354E6-35AE-47E4-B31B-1A9B44111BAF}" type="datetimeFigureOut">
              <a:rPr lang="en-US" smtClean="0"/>
              <a:t>4/16/2020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91B02C0-C4E2-4297-AEF8-7AE4CD36EF31}" type="slidenum">
              <a:rPr lang="en-US" smtClean="0"/>
              <a:t>‹#›</a:t>
            </a:fld>
            <a:endParaRPr lang="en-US"/>
          </a:p>
        </p:txBody>
      </p:sp>
    </p:spTree>
    <p:extLst>
      <p:ext uri="{BB962C8B-B14F-4D97-AF65-F5344CB8AC3E}">
        <p14:creationId xmlns:p14="http://schemas.microsoft.com/office/powerpoint/2010/main" val="34748345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38354E6-35AE-47E4-B31B-1A9B44111BAF}" type="datetimeFigureOut">
              <a:rPr lang="en-US" smtClean="0"/>
              <a:t>4/16/2020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1B02C0-C4E2-4297-AEF8-7AE4CD36EF31}" type="slidenum">
              <a:rPr lang="en-US" smtClean="0"/>
              <a:t>‹#›</a:t>
            </a:fld>
            <a:endParaRPr lang="en-US"/>
          </a:p>
        </p:txBody>
      </p:sp>
    </p:spTree>
    <p:extLst>
      <p:ext uri="{BB962C8B-B14F-4D97-AF65-F5344CB8AC3E}">
        <p14:creationId xmlns:p14="http://schemas.microsoft.com/office/powerpoint/2010/main" val="33353190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38354E6-35AE-47E4-B31B-1A9B44111BAF}" type="datetimeFigureOut">
              <a:rPr lang="en-US" smtClean="0"/>
              <a:t>4/16/2020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1B02C0-C4E2-4297-AEF8-7AE4CD36EF31}" type="slidenum">
              <a:rPr lang="en-US" smtClean="0"/>
              <a:t>‹#›</a:t>
            </a:fld>
            <a:endParaRPr lang="en-US"/>
          </a:p>
        </p:txBody>
      </p:sp>
    </p:spTree>
    <p:extLst>
      <p:ext uri="{BB962C8B-B14F-4D97-AF65-F5344CB8AC3E}">
        <p14:creationId xmlns:p14="http://schemas.microsoft.com/office/powerpoint/2010/main" val="22404919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8354E6-35AE-47E4-B31B-1A9B44111BAF}" type="datetimeFigureOut">
              <a:rPr lang="en-US" smtClean="0"/>
              <a:t>4/16/2020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1B02C0-C4E2-4297-AEF8-7AE4CD36EF31}" type="slidenum">
              <a:rPr lang="en-US" smtClean="0"/>
              <a:t>‹#›</a:t>
            </a:fld>
            <a:endParaRPr lang="en-US"/>
          </a:p>
        </p:txBody>
      </p:sp>
    </p:spTree>
    <p:extLst>
      <p:ext uri="{BB962C8B-B14F-4D97-AF65-F5344CB8AC3E}">
        <p14:creationId xmlns:p14="http://schemas.microsoft.com/office/powerpoint/2010/main" val="4287148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www.senate.gov.pk/uploads/documents/1497930566_350.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Corporate Rehabilitation Act, 2018 </a:t>
            </a:r>
            <a:br>
              <a:rPr lang="en-US" dirty="0" smtClean="0"/>
            </a:br>
            <a:r>
              <a:rPr lang="en-US" dirty="0" smtClean="0"/>
              <a:t>(extend to whole Pakistan)</a:t>
            </a:r>
            <a:br>
              <a:rPr lang="en-US" dirty="0" smtClean="0"/>
            </a:br>
            <a:r>
              <a:rPr lang="en-US" dirty="0" smtClean="0"/>
              <a:t>(It shall come into force at once)</a:t>
            </a:r>
            <a:endParaRPr lang="en-US" dirty="0"/>
          </a:p>
        </p:txBody>
      </p:sp>
      <p:sp>
        <p:nvSpPr>
          <p:cNvPr id="3" name="Content Placeholder 2"/>
          <p:cNvSpPr>
            <a:spLocks noGrp="1"/>
          </p:cNvSpPr>
          <p:nvPr>
            <p:ph idx="1"/>
          </p:nvPr>
        </p:nvSpPr>
        <p:spPr>
          <a:xfrm>
            <a:off x="642258" y="3004456"/>
            <a:ext cx="9568543" cy="3314021"/>
          </a:xfrm>
        </p:spPr>
        <p:txBody>
          <a:bodyPr/>
          <a:lstStyle/>
          <a:p>
            <a:r>
              <a:rPr lang="en-US" dirty="0" smtClean="0"/>
              <a:t>WHEREAS it is expedient to provide for the rehabilitation and re-</a:t>
            </a:r>
            <a:r>
              <a:rPr lang="en-US" dirty="0" err="1" smtClean="0"/>
              <a:t>organisation</a:t>
            </a:r>
            <a:r>
              <a:rPr lang="en-US" dirty="0" smtClean="0"/>
              <a:t> of distressed corporate entities and their business so as to encourage economic growth and development</a:t>
            </a:r>
            <a:endParaRPr lang="en-US" dirty="0"/>
          </a:p>
        </p:txBody>
      </p:sp>
    </p:spTree>
    <p:extLst>
      <p:ext uri="{BB962C8B-B14F-4D97-AF65-F5344CB8AC3E}">
        <p14:creationId xmlns:p14="http://schemas.microsoft.com/office/powerpoint/2010/main" val="34300625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30629"/>
            <a:ext cx="10515600" cy="6046334"/>
          </a:xfrm>
        </p:spPr>
        <p:txBody>
          <a:bodyPr>
            <a:normAutofit/>
          </a:bodyPr>
          <a:lstStyle/>
          <a:p>
            <a:r>
              <a:rPr lang="en-US" dirty="0" smtClean="0"/>
              <a:t>Statement of affairs(9): verified by the CEO/director </a:t>
            </a:r>
            <a:r>
              <a:rPr lang="en-US" smtClean="0"/>
              <a:t>of debtor </a:t>
            </a:r>
            <a:r>
              <a:rPr lang="en-US" dirty="0" smtClean="0"/>
              <a:t>on affidavit and contain: </a:t>
            </a:r>
          </a:p>
          <a:p>
            <a:pPr lvl="1"/>
            <a:r>
              <a:rPr lang="en-US" dirty="0" smtClean="0"/>
              <a:t>the assets, debts and liabilities of the debtor;</a:t>
            </a:r>
          </a:p>
          <a:p>
            <a:pPr lvl="1"/>
            <a:r>
              <a:rPr lang="en-US" dirty="0"/>
              <a:t>P</a:t>
            </a:r>
            <a:r>
              <a:rPr lang="en-US" dirty="0" smtClean="0"/>
              <a:t>articulars of the creditors (stating amount, security and dates </a:t>
            </a:r>
            <a:r>
              <a:rPr lang="en-US" dirty="0" err="1" smtClean="0"/>
              <a:t>etc</a:t>
            </a:r>
            <a:r>
              <a:rPr lang="en-US" dirty="0" smtClean="0"/>
              <a:t>)</a:t>
            </a:r>
          </a:p>
          <a:p>
            <a:pPr lvl="1"/>
            <a:r>
              <a:rPr lang="en-US" dirty="0" smtClean="0"/>
              <a:t>debts due to the debtor (along with detail from debts are due) and amount likely to be realized.</a:t>
            </a:r>
          </a:p>
          <a:p>
            <a:pPr lvl="1"/>
            <a:r>
              <a:rPr lang="en-US" dirty="0" smtClean="0"/>
              <a:t>In case property is not in possession, specify place or person </a:t>
            </a:r>
            <a:r>
              <a:rPr lang="en-US" dirty="0" err="1" smtClean="0"/>
              <a:t>whoses</a:t>
            </a:r>
            <a:r>
              <a:rPr lang="en-US" dirty="0" smtClean="0"/>
              <a:t> possession is.</a:t>
            </a:r>
          </a:p>
          <a:p>
            <a:pPr lvl="1"/>
            <a:r>
              <a:rPr lang="en-US" dirty="0" smtClean="0"/>
              <a:t>Addresses of the business, where business in conducted.</a:t>
            </a:r>
          </a:p>
          <a:p>
            <a:pPr lvl="1"/>
            <a:r>
              <a:rPr lang="en-US" dirty="0" smtClean="0"/>
              <a:t>Detail of debtor of pending proceedings</a:t>
            </a:r>
          </a:p>
          <a:p>
            <a:pPr lvl="1"/>
            <a:r>
              <a:rPr lang="en-US" dirty="0" smtClean="0"/>
              <a:t>Any other, prescribed by the law</a:t>
            </a:r>
          </a:p>
          <a:p>
            <a:r>
              <a:rPr lang="en-US" dirty="0" smtClean="0"/>
              <a:t>Failing to do so or filed false information shall be guilty of an offence </a:t>
            </a:r>
          </a:p>
          <a:p>
            <a:pPr lvl="1"/>
            <a:r>
              <a:rPr lang="en-US" dirty="0" smtClean="0"/>
              <a:t>(imprisonment up to six months or fine or both)    </a:t>
            </a:r>
          </a:p>
        </p:txBody>
      </p:sp>
    </p:spTree>
    <p:extLst>
      <p:ext uri="{BB962C8B-B14F-4D97-AF65-F5344CB8AC3E}">
        <p14:creationId xmlns:p14="http://schemas.microsoft.com/office/powerpoint/2010/main" val="32855097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57200"/>
            <a:ext cx="10515600" cy="5943600"/>
          </a:xfrm>
        </p:spPr>
        <p:txBody>
          <a:bodyPr>
            <a:normAutofit fontScale="92500" lnSpcReduction="10000"/>
          </a:bodyPr>
          <a:lstStyle/>
          <a:p>
            <a:r>
              <a:rPr lang="en-US" dirty="0" smtClean="0"/>
              <a:t>Mediation (10): The Court may, after hearing, appoint insolvency experts to act as a mediator </a:t>
            </a:r>
          </a:p>
          <a:p>
            <a:r>
              <a:rPr lang="en-US" dirty="0" smtClean="0"/>
              <a:t>They mediate between the debtor and creditors </a:t>
            </a:r>
            <a:r>
              <a:rPr lang="en-US" dirty="0" err="1" smtClean="0"/>
              <a:t>ato</a:t>
            </a:r>
            <a:r>
              <a:rPr lang="en-US" dirty="0" smtClean="0"/>
              <a:t> achieve acceptance of the plan of rehabilitation</a:t>
            </a:r>
          </a:p>
          <a:p>
            <a:r>
              <a:rPr lang="en-US" dirty="0" smtClean="0"/>
              <a:t>Power of Mediator:</a:t>
            </a:r>
          </a:p>
          <a:p>
            <a:pPr lvl="1"/>
            <a:r>
              <a:rPr lang="en-US" dirty="0" smtClean="0"/>
              <a:t>Hold separate meeting of the parties</a:t>
            </a:r>
          </a:p>
          <a:p>
            <a:pPr lvl="1"/>
            <a:r>
              <a:rPr lang="en-US" dirty="0" smtClean="0"/>
              <a:t>invite, scrutinize and determine claims and interest against the debtor</a:t>
            </a:r>
          </a:p>
          <a:p>
            <a:pPr lvl="1"/>
            <a:r>
              <a:rPr lang="en-US" dirty="0" smtClean="0"/>
              <a:t>determine security interests created over the debtor’s assets;</a:t>
            </a:r>
          </a:p>
          <a:p>
            <a:pPr lvl="1"/>
            <a:r>
              <a:rPr lang="en-US" dirty="0" smtClean="0"/>
              <a:t>determine the debtor’s assets available for satisfaction of the claims of the creditors</a:t>
            </a:r>
          </a:p>
          <a:p>
            <a:pPr lvl="1"/>
            <a:r>
              <a:rPr lang="en-US" dirty="0" smtClean="0"/>
              <a:t>carry out valuation of the assets of the debtor through professional experts approved by the State Bank</a:t>
            </a:r>
          </a:p>
          <a:p>
            <a:pPr lvl="1"/>
            <a:r>
              <a:rPr lang="en-US" dirty="0" smtClean="0"/>
              <a:t>any other power given by the Court,</a:t>
            </a:r>
          </a:p>
          <a:p>
            <a:r>
              <a:rPr lang="en-US" dirty="0" smtClean="0"/>
              <a:t>Submit monthly progress report to the court.</a:t>
            </a:r>
          </a:p>
          <a:p>
            <a:r>
              <a:rPr lang="en-US" dirty="0" smtClean="0"/>
              <a:t>The person filing the petition shall provide necessary funds to allow the mediator to perform the functions under this Act</a:t>
            </a:r>
            <a:endParaRPr lang="en-US" dirty="0"/>
          </a:p>
        </p:txBody>
      </p:sp>
    </p:spTree>
    <p:extLst>
      <p:ext uri="{BB962C8B-B14F-4D97-AF65-F5344CB8AC3E}">
        <p14:creationId xmlns:p14="http://schemas.microsoft.com/office/powerpoint/2010/main" val="651013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Acceptance of plan of rehabilitation</a:t>
            </a:r>
            <a:endParaRPr lang="en-US" dirty="0"/>
          </a:p>
        </p:txBody>
      </p:sp>
      <p:sp>
        <p:nvSpPr>
          <p:cNvPr id="3" name="Content Placeholder 2"/>
          <p:cNvSpPr>
            <a:spLocks noGrp="1"/>
          </p:cNvSpPr>
          <p:nvPr>
            <p:ph idx="1"/>
          </p:nvPr>
        </p:nvSpPr>
        <p:spPr/>
        <p:txBody>
          <a:bodyPr>
            <a:normAutofit lnSpcReduction="10000"/>
          </a:bodyPr>
          <a:lstStyle/>
          <a:p>
            <a:r>
              <a:rPr lang="en-US" dirty="0" smtClean="0"/>
              <a:t>The acceptance or rejection of a plan shall not be solicited unless provided with a copy of the plan.</a:t>
            </a:r>
          </a:p>
          <a:p>
            <a:r>
              <a:rPr lang="en-US" dirty="0" smtClean="0"/>
              <a:t>creditors shall be deemed to have accepted the plan</a:t>
            </a:r>
          </a:p>
          <a:p>
            <a:r>
              <a:rPr lang="en-US" dirty="0" smtClean="0"/>
              <a:t>A class of interests of the debtors</a:t>
            </a:r>
          </a:p>
          <a:p>
            <a:r>
              <a:rPr lang="en-US" dirty="0" smtClean="0"/>
              <a:t>shall be deemed to have accepted a plan.</a:t>
            </a:r>
          </a:p>
          <a:p>
            <a:r>
              <a:rPr lang="en-US" dirty="0" smtClean="0"/>
              <a:t>A class that is not impaired under a plan of rehabilitation and each holder of a claim or interest of such class are conclusively presumed to have accepted the plan and solicitation of acceptance with respect to such class from the holders of claims or interests of such class is not required</a:t>
            </a:r>
            <a:endParaRPr lang="en-US" dirty="0"/>
          </a:p>
        </p:txBody>
      </p:sp>
    </p:spTree>
    <p:extLst>
      <p:ext uri="{BB962C8B-B14F-4D97-AF65-F5344CB8AC3E}">
        <p14:creationId xmlns:p14="http://schemas.microsoft.com/office/powerpoint/2010/main" val="37907900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Confirmation </a:t>
            </a:r>
            <a:r>
              <a:rPr lang="en-US" dirty="0" smtClean="0"/>
              <a:t>of a plan (14)</a:t>
            </a:r>
            <a:endParaRPr lang="en-US" dirty="0"/>
          </a:p>
        </p:txBody>
      </p:sp>
      <p:sp>
        <p:nvSpPr>
          <p:cNvPr id="3" name="Content Placeholder 2"/>
          <p:cNvSpPr>
            <a:spLocks noGrp="1"/>
          </p:cNvSpPr>
          <p:nvPr>
            <p:ph idx="1"/>
          </p:nvPr>
        </p:nvSpPr>
        <p:spPr/>
        <p:txBody>
          <a:bodyPr/>
          <a:lstStyle/>
          <a:p>
            <a:r>
              <a:rPr lang="en-US" dirty="0"/>
              <a:t>The Court may confirm if the </a:t>
            </a:r>
            <a:r>
              <a:rPr lang="en-US" dirty="0" smtClean="0"/>
              <a:t>plan is in accordance with act and:</a:t>
            </a:r>
          </a:p>
          <a:p>
            <a:pPr lvl="1"/>
            <a:r>
              <a:rPr lang="en-US" dirty="0"/>
              <a:t>each class of claims or </a:t>
            </a:r>
            <a:r>
              <a:rPr lang="en-US" dirty="0" smtClean="0"/>
              <a:t>interests has accepted the plan</a:t>
            </a:r>
          </a:p>
          <a:p>
            <a:pPr lvl="1"/>
            <a:r>
              <a:rPr lang="en-US" dirty="0"/>
              <a:t>is not impaired under the plan</a:t>
            </a:r>
            <a:r>
              <a:rPr lang="en-US" dirty="0" smtClean="0"/>
              <a:t>; and </a:t>
            </a:r>
          </a:p>
          <a:p>
            <a:pPr lvl="1"/>
            <a:r>
              <a:rPr lang="en-US" dirty="0" smtClean="0"/>
              <a:t>Except the holder of a particular claim has agreed to a different treatment, plan provide that he will be paid in cash.</a:t>
            </a:r>
          </a:p>
          <a:p>
            <a:pPr lvl="1"/>
            <a:r>
              <a:rPr lang="en-US" dirty="0" smtClean="0"/>
              <a:t>Court shall bind the </a:t>
            </a:r>
            <a:r>
              <a:rPr lang="en-US" dirty="0" err="1" smtClean="0"/>
              <a:t>concernced</a:t>
            </a:r>
            <a:r>
              <a:rPr lang="en-US" dirty="0" smtClean="0"/>
              <a:t> entities about the provisions of the plan.</a:t>
            </a:r>
          </a:p>
          <a:p>
            <a:pPr lvl="1"/>
            <a:r>
              <a:rPr lang="en-US" dirty="0" smtClean="0"/>
              <a:t>Court may refuse a case if the purpose is avoidance of tax, duties and fiscal charges.  </a:t>
            </a:r>
            <a:endParaRPr lang="en-US" dirty="0"/>
          </a:p>
        </p:txBody>
      </p:sp>
    </p:spTree>
    <p:extLst>
      <p:ext uri="{BB962C8B-B14F-4D97-AF65-F5344CB8AC3E}">
        <p14:creationId xmlns:p14="http://schemas.microsoft.com/office/powerpoint/2010/main" val="20865360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Implementation of plan of rehabilitation</a:t>
            </a:r>
          </a:p>
        </p:txBody>
      </p:sp>
      <p:sp>
        <p:nvSpPr>
          <p:cNvPr id="3" name="Content Placeholder 2"/>
          <p:cNvSpPr>
            <a:spLocks noGrp="1"/>
          </p:cNvSpPr>
          <p:nvPr>
            <p:ph idx="1"/>
          </p:nvPr>
        </p:nvSpPr>
        <p:spPr/>
        <p:txBody>
          <a:bodyPr/>
          <a:lstStyle/>
          <a:p>
            <a:r>
              <a:rPr lang="en-US" dirty="0"/>
              <a:t>The Court </a:t>
            </a:r>
            <a:r>
              <a:rPr lang="en-US" dirty="0" smtClean="0"/>
              <a:t>may pass appropriate directions.</a:t>
            </a:r>
          </a:p>
          <a:p>
            <a:r>
              <a:rPr lang="en-US" dirty="0"/>
              <a:t>The Court may direct the debtor and any other necessary party to </a:t>
            </a:r>
            <a:r>
              <a:rPr lang="en-US" dirty="0" smtClean="0"/>
              <a:t>execute the approved plan or </a:t>
            </a:r>
            <a:r>
              <a:rPr lang="en-US" dirty="0"/>
              <a:t>any other act </a:t>
            </a:r>
            <a:r>
              <a:rPr lang="en-US" dirty="0" smtClean="0"/>
              <a:t>like satisfaction </a:t>
            </a:r>
            <a:r>
              <a:rPr lang="en-US" dirty="0"/>
              <a:t>of any </a:t>
            </a:r>
            <a:r>
              <a:rPr lang="en-US" dirty="0" smtClean="0"/>
              <a:t>charge.  </a:t>
            </a:r>
            <a:endParaRPr lang="en-US" dirty="0"/>
          </a:p>
        </p:txBody>
      </p:sp>
    </p:spTree>
    <p:extLst>
      <p:ext uri="{BB962C8B-B14F-4D97-AF65-F5344CB8AC3E}">
        <p14:creationId xmlns:p14="http://schemas.microsoft.com/office/powerpoint/2010/main" val="36297512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Conversion of a </a:t>
            </a:r>
            <a:r>
              <a:rPr lang="en-US" dirty="0" smtClean="0"/>
              <a:t>case (18)</a:t>
            </a:r>
            <a:endParaRPr lang="en-US" dirty="0"/>
          </a:p>
        </p:txBody>
      </p:sp>
      <p:sp>
        <p:nvSpPr>
          <p:cNvPr id="3" name="Content Placeholder 2"/>
          <p:cNvSpPr>
            <a:spLocks noGrp="1"/>
          </p:cNvSpPr>
          <p:nvPr>
            <p:ph idx="1"/>
          </p:nvPr>
        </p:nvSpPr>
        <p:spPr/>
        <p:txBody>
          <a:bodyPr/>
          <a:lstStyle/>
          <a:p>
            <a:r>
              <a:rPr lang="en-US" dirty="0"/>
              <a:t>case under this Act may converted into winding up proceedings for the following </a:t>
            </a:r>
            <a:r>
              <a:rPr lang="en-US" dirty="0" smtClean="0"/>
              <a:t>reasons:</a:t>
            </a:r>
          </a:p>
          <a:p>
            <a:pPr lvl="1"/>
            <a:r>
              <a:rPr lang="en-US" dirty="0"/>
              <a:t>failure to achieve the acceptance of </a:t>
            </a:r>
            <a:r>
              <a:rPr lang="en-US" dirty="0" smtClean="0"/>
              <a:t>plan in 12 months (</a:t>
            </a:r>
            <a:r>
              <a:rPr lang="en-US" dirty="0" err="1" smtClean="0"/>
              <a:t>exept</a:t>
            </a:r>
            <a:r>
              <a:rPr lang="en-US" dirty="0" smtClean="0"/>
              <a:t> if administrator is removed)</a:t>
            </a:r>
          </a:p>
          <a:p>
            <a:pPr lvl="1"/>
            <a:r>
              <a:rPr lang="en-US" dirty="0"/>
              <a:t>Court finds that Act was filed for fraudulent </a:t>
            </a:r>
            <a:r>
              <a:rPr lang="en-US" dirty="0" smtClean="0"/>
              <a:t>purposes</a:t>
            </a:r>
          </a:p>
          <a:p>
            <a:r>
              <a:rPr lang="en-US" dirty="0" smtClean="0"/>
              <a:t>Order of liquidator from the court (court </a:t>
            </a:r>
            <a:r>
              <a:rPr lang="en-US" dirty="0"/>
              <a:t>use necessary </a:t>
            </a:r>
            <a:r>
              <a:rPr lang="en-US" dirty="0" smtClean="0"/>
              <a:t>jurisdiction)</a:t>
            </a:r>
          </a:p>
          <a:p>
            <a:r>
              <a:rPr lang="en-US" dirty="0" smtClean="0"/>
              <a:t>Already appointed administrator shall be appointed as liquidator for that case.</a:t>
            </a:r>
          </a:p>
          <a:p>
            <a:r>
              <a:rPr lang="en-US" dirty="0" smtClean="0"/>
              <a:t>Application for conversion shall be filed by the </a:t>
            </a:r>
            <a:r>
              <a:rPr lang="en-US" dirty="0" err="1" smtClean="0"/>
              <a:t>debter</a:t>
            </a:r>
            <a:r>
              <a:rPr lang="en-US" dirty="0" smtClean="0"/>
              <a:t>, the </a:t>
            </a:r>
            <a:r>
              <a:rPr lang="en-US" dirty="0"/>
              <a:t>qualifying creditor or administrator appointed in the case</a:t>
            </a:r>
            <a:endParaRPr lang="en-US" dirty="0" smtClean="0"/>
          </a:p>
          <a:p>
            <a:pPr lvl="1"/>
            <a:endParaRPr lang="en-US" dirty="0"/>
          </a:p>
        </p:txBody>
      </p:sp>
    </p:spTree>
    <p:extLst>
      <p:ext uri="{BB962C8B-B14F-4D97-AF65-F5344CB8AC3E}">
        <p14:creationId xmlns:p14="http://schemas.microsoft.com/office/powerpoint/2010/main" val="16853981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Appointment of administrator (</a:t>
            </a:r>
            <a:r>
              <a:rPr lang="en-US" dirty="0" smtClean="0"/>
              <a:t>20)</a:t>
            </a:r>
            <a:endParaRPr lang="en-US" dirty="0"/>
          </a:p>
        </p:txBody>
      </p:sp>
      <p:sp>
        <p:nvSpPr>
          <p:cNvPr id="3" name="Content Placeholder 2"/>
          <p:cNvSpPr>
            <a:spLocks noGrp="1"/>
          </p:cNvSpPr>
          <p:nvPr>
            <p:ph idx="1"/>
          </p:nvPr>
        </p:nvSpPr>
        <p:spPr>
          <a:xfrm>
            <a:off x="838200" y="1825625"/>
            <a:ext cx="10885714" cy="4749346"/>
          </a:xfrm>
        </p:spPr>
        <p:txBody>
          <a:bodyPr>
            <a:normAutofit fontScale="92500" lnSpcReduction="20000"/>
          </a:bodyPr>
          <a:lstStyle/>
          <a:p>
            <a:r>
              <a:rPr lang="en-US" dirty="0" smtClean="0"/>
              <a:t>Court appoint insolvent expert as administrator for the following reason:</a:t>
            </a:r>
          </a:p>
          <a:p>
            <a:r>
              <a:rPr lang="en-US" dirty="0" smtClean="0"/>
              <a:t>The </a:t>
            </a:r>
            <a:r>
              <a:rPr lang="en-US" dirty="0"/>
              <a:t>affairs or </a:t>
            </a:r>
            <a:r>
              <a:rPr lang="en-US" dirty="0" smtClean="0"/>
              <a:t>business are </a:t>
            </a:r>
            <a:r>
              <a:rPr lang="en-US" b="1" dirty="0"/>
              <a:t>prejudicial</a:t>
            </a:r>
            <a:r>
              <a:rPr lang="en-US" dirty="0"/>
              <a:t> to the interest of the debtor or qualifying </a:t>
            </a:r>
            <a:r>
              <a:rPr lang="en-US" dirty="0" smtClean="0"/>
              <a:t>creditors.</a:t>
            </a:r>
          </a:p>
          <a:p>
            <a:r>
              <a:rPr lang="en-US" dirty="0" smtClean="0"/>
              <a:t>Any director or manager </a:t>
            </a:r>
            <a:r>
              <a:rPr lang="en-US" b="1" dirty="0" smtClean="0"/>
              <a:t>work against the interest </a:t>
            </a:r>
            <a:r>
              <a:rPr lang="en-US" dirty="0" smtClean="0"/>
              <a:t>of debtor or creditor</a:t>
            </a:r>
          </a:p>
          <a:p>
            <a:r>
              <a:rPr lang="en-US" dirty="0"/>
              <a:t>Affairs conducted to </a:t>
            </a:r>
            <a:r>
              <a:rPr lang="en-US" b="1" dirty="0"/>
              <a:t>deprive the qualifying creditors</a:t>
            </a:r>
            <a:r>
              <a:rPr lang="en-US" dirty="0"/>
              <a:t> of their </a:t>
            </a:r>
            <a:r>
              <a:rPr lang="en-US" dirty="0" smtClean="0"/>
              <a:t>claims.</a:t>
            </a:r>
          </a:p>
          <a:p>
            <a:r>
              <a:rPr lang="en-US" b="1" dirty="0" smtClean="0"/>
              <a:t>accumulated losses </a:t>
            </a:r>
            <a:r>
              <a:rPr lang="en-US" dirty="0" smtClean="0"/>
              <a:t>of </a:t>
            </a:r>
            <a:r>
              <a:rPr lang="en-US" dirty="0"/>
              <a:t>the debtor </a:t>
            </a:r>
            <a:r>
              <a:rPr lang="en-US" b="1" dirty="0"/>
              <a:t>exceed sixty percent </a:t>
            </a:r>
            <a:r>
              <a:rPr lang="en-US" dirty="0"/>
              <a:t>of its paid up </a:t>
            </a:r>
            <a:r>
              <a:rPr lang="en-US" dirty="0" smtClean="0"/>
              <a:t>capital</a:t>
            </a:r>
          </a:p>
          <a:p>
            <a:r>
              <a:rPr lang="en-US" dirty="0" smtClean="0"/>
              <a:t>Project </a:t>
            </a:r>
            <a:r>
              <a:rPr lang="en-US" dirty="0"/>
              <a:t>set up by debtor has so deteriorated that </a:t>
            </a:r>
            <a:r>
              <a:rPr lang="en-US" b="1" dirty="0"/>
              <a:t>market value of its </a:t>
            </a:r>
            <a:r>
              <a:rPr lang="en-US" b="1" dirty="0" smtClean="0"/>
              <a:t>shares </a:t>
            </a:r>
            <a:r>
              <a:rPr lang="en-US" dirty="0" smtClean="0"/>
              <a:t>or net worth of shares fall by </a:t>
            </a:r>
            <a:r>
              <a:rPr lang="en-US" b="1" dirty="0" smtClean="0"/>
              <a:t>75% or debt ratio  </a:t>
            </a:r>
            <a:r>
              <a:rPr lang="en-US" b="1" dirty="0" err="1" smtClean="0"/>
              <a:t>deterioted</a:t>
            </a:r>
            <a:r>
              <a:rPr lang="en-US" b="1" dirty="0" smtClean="0"/>
              <a:t> beyond 9:1 or Current Ratio 5:1</a:t>
            </a:r>
          </a:p>
          <a:p>
            <a:pPr marL="0" indent="0">
              <a:buNone/>
            </a:pPr>
            <a:r>
              <a:rPr lang="en-US" dirty="0" smtClean="0"/>
              <a:t>Note 1: Provided </a:t>
            </a:r>
            <a:r>
              <a:rPr lang="en-US" dirty="0"/>
              <a:t>that the mediation has not been successful or is not likely to be successful </a:t>
            </a:r>
            <a:endParaRPr lang="en-US" dirty="0" smtClean="0"/>
          </a:p>
          <a:p>
            <a:pPr marL="0" indent="0">
              <a:buNone/>
            </a:pPr>
            <a:r>
              <a:rPr lang="en-US" dirty="0" smtClean="0"/>
              <a:t>         2.In </a:t>
            </a:r>
            <a:r>
              <a:rPr lang="en-US" dirty="0"/>
              <a:t>case administrator dies, resign or removed substitute administrator shall be appointed immediately.</a:t>
            </a:r>
          </a:p>
          <a:p>
            <a:pPr marL="0" indent="0">
              <a:buNone/>
            </a:pPr>
            <a:endParaRPr lang="en-US" dirty="0" smtClean="0"/>
          </a:p>
        </p:txBody>
      </p:sp>
    </p:spTree>
    <p:extLst>
      <p:ext uri="{BB962C8B-B14F-4D97-AF65-F5344CB8AC3E}">
        <p14:creationId xmlns:p14="http://schemas.microsoft.com/office/powerpoint/2010/main" val="40193244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Effect of appointment of </a:t>
            </a:r>
            <a:r>
              <a:rPr lang="en-US" dirty="0" smtClean="0"/>
              <a:t>administrator (21)</a:t>
            </a:r>
            <a:endParaRPr lang="en-US" dirty="0"/>
          </a:p>
        </p:txBody>
      </p:sp>
      <p:sp>
        <p:nvSpPr>
          <p:cNvPr id="3" name="Content Placeholder 2"/>
          <p:cNvSpPr>
            <a:spLocks noGrp="1"/>
          </p:cNvSpPr>
          <p:nvPr>
            <p:ph idx="1"/>
          </p:nvPr>
        </p:nvSpPr>
        <p:spPr>
          <a:xfrm>
            <a:off x="402771" y="1825625"/>
            <a:ext cx="11593285" cy="4351338"/>
          </a:xfrm>
        </p:spPr>
        <p:txBody>
          <a:bodyPr/>
          <a:lstStyle/>
          <a:p>
            <a:r>
              <a:rPr lang="en-US" dirty="0" smtClean="0"/>
              <a:t> Power of corporate board cease, except the </a:t>
            </a:r>
            <a:r>
              <a:rPr lang="en-US" dirty="0"/>
              <a:t>court sanction </a:t>
            </a:r>
            <a:r>
              <a:rPr lang="en-US" dirty="0" smtClean="0"/>
              <a:t>the continuance.</a:t>
            </a:r>
          </a:p>
          <a:p>
            <a:r>
              <a:rPr lang="en-US" dirty="0"/>
              <a:t>powers of a </a:t>
            </a:r>
            <a:r>
              <a:rPr lang="en-US" dirty="0" smtClean="0"/>
              <a:t>receiver </a:t>
            </a:r>
            <a:r>
              <a:rPr lang="en-US" dirty="0"/>
              <a:t>appointed earlier shall cease in relation to the </a:t>
            </a:r>
            <a:r>
              <a:rPr lang="en-US" dirty="0" smtClean="0"/>
              <a:t>property.</a:t>
            </a:r>
          </a:p>
          <a:p>
            <a:r>
              <a:rPr lang="en-US" dirty="0" smtClean="0"/>
              <a:t>All parties shall cooperate with administrator</a:t>
            </a:r>
          </a:p>
          <a:p>
            <a:r>
              <a:rPr lang="en-US" dirty="0" smtClean="0"/>
              <a:t>Surrender all property and record to the administrator </a:t>
            </a:r>
          </a:p>
          <a:p>
            <a:r>
              <a:rPr lang="en-US" dirty="0" smtClean="0"/>
              <a:t>Appear in any hearing where presence is required by the administrator</a:t>
            </a:r>
          </a:p>
          <a:p>
            <a:pPr marL="0" indent="0">
              <a:buNone/>
            </a:pPr>
            <a:r>
              <a:rPr lang="en-US" dirty="0" smtClean="0"/>
              <a:t>Note: Only court has the power to remove him. </a:t>
            </a:r>
          </a:p>
          <a:p>
            <a:endParaRPr lang="en-US" dirty="0"/>
          </a:p>
        </p:txBody>
      </p:sp>
    </p:spTree>
    <p:extLst>
      <p:ext uri="{BB962C8B-B14F-4D97-AF65-F5344CB8AC3E}">
        <p14:creationId xmlns:p14="http://schemas.microsoft.com/office/powerpoint/2010/main" val="27400220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Powers and duties of an </a:t>
            </a:r>
            <a:r>
              <a:rPr lang="en-US" dirty="0" smtClean="0"/>
              <a:t>administrator (23) </a:t>
            </a:r>
            <a:endParaRPr lang="en-US" dirty="0"/>
          </a:p>
        </p:txBody>
      </p:sp>
      <p:sp>
        <p:nvSpPr>
          <p:cNvPr id="3" name="Content Placeholder 2"/>
          <p:cNvSpPr>
            <a:spLocks noGrp="1"/>
          </p:cNvSpPr>
          <p:nvPr>
            <p:ph idx="1"/>
          </p:nvPr>
        </p:nvSpPr>
        <p:spPr>
          <a:xfrm>
            <a:off x="381001" y="1338943"/>
            <a:ext cx="11386456" cy="5519057"/>
          </a:xfrm>
        </p:spPr>
        <p:txBody>
          <a:bodyPr>
            <a:normAutofit/>
          </a:bodyPr>
          <a:lstStyle/>
          <a:p>
            <a:r>
              <a:rPr lang="en-US" dirty="0" smtClean="0"/>
              <a:t>Operate </a:t>
            </a:r>
            <a:r>
              <a:rPr lang="en-US" dirty="0"/>
              <a:t>the debtor’s </a:t>
            </a:r>
            <a:r>
              <a:rPr lang="en-US" dirty="0" smtClean="0"/>
              <a:t>business</a:t>
            </a:r>
          </a:p>
          <a:p>
            <a:r>
              <a:rPr lang="en-US" dirty="0" smtClean="0"/>
              <a:t>Prepare </a:t>
            </a:r>
            <a:r>
              <a:rPr lang="en-US" dirty="0"/>
              <a:t>and submit in the Court the statement of </a:t>
            </a:r>
            <a:r>
              <a:rPr lang="en-US" dirty="0" smtClean="0"/>
              <a:t>affairs (if not submitted by the debtor)</a:t>
            </a:r>
          </a:p>
          <a:p>
            <a:r>
              <a:rPr lang="en-US" dirty="0" smtClean="0"/>
              <a:t>Except the </a:t>
            </a:r>
            <a:r>
              <a:rPr lang="en-US" dirty="0"/>
              <a:t>court </a:t>
            </a:r>
            <a:r>
              <a:rPr lang="en-US" dirty="0" smtClean="0"/>
              <a:t>orders , he investigate </a:t>
            </a:r>
            <a:r>
              <a:rPr lang="en-US" dirty="0"/>
              <a:t>the acts, conduct, assets, liabilities and financial condition of the </a:t>
            </a:r>
            <a:r>
              <a:rPr lang="en-US" dirty="0" smtClean="0"/>
              <a:t>debtor or any other matter of rehabilitation. </a:t>
            </a:r>
          </a:p>
          <a:p>
            <a:r>
              <a:rPr lang="en-US" b="1" dirty="0" smtClean="0"/>
              <a:t>File a statement </a:t>
            </a:r>
            <a:r>
              <a:rPr lang="en-US" dirty="0" smtClean="0"/>
              <a:t>of the above and </a:t>
            </a:r>
            <a:r>
              <a:rPr lang="en-US" b="1" dirty="0" smtClean="0"/>
              <a:t>submit</a:t>
            </a:r>
            <a:r>
              <a:rPr lang="en-US" dirty="0" smtClean="0"/>
              <a:t> </a:t>
            </a:r>
            <a:r>
              <a:rPr lang="en-US" b="1" dirty="0" smtClean="0"/>
              <a:t>it</a:t>
            </a:r>
            <a:r>
              <a:rPr lang="en-US" dirty="0" smtClean="0"/>
              <a:t> </a:t>
            </a:r>
            <a:r>
              <a:rPr lang="en-US" dirty="0"/>
              <a:t>to the administration committees, mortgagee, receiver or charge holder and to such other entity as the Court </a:t>
            </a:r>
            <a:r>
              <a:rPr lang="en-US" dirty="0" smtClean="0"/>
              <a:t>designates</a:t>
            </a:r>
          </a:p>
          <a:p>
            <a:r>
              <a:rPr lang="en-US" dirty="0"/>
              <a:t>adopt the plan of rehabilitation or recommend the winding </a:t>
            </a:r>
            <a:r>
              <a:rPr lang="en-US" dirty="0" smtClean="0"/>
              <a:t>up.</a:t>
            </a:r>
          </a:p>
          <a:p>
            <a:endParaRPr lang="en-US" dirty="0" smtClean="0"/>
          </a:p>
          <a:p>
            <a:endParaRPr lang="en-US" dirty="0"/>
          </a:p>
        </p:txBody>
      </p:sp>
    </p:spTree>
    <p:extLst>
      <p:ext uri="{BB962C8B-B14F-4D97-AF65-F5344CB8AC3E}">
        <p14:creationId xmlns:p14="http://schemas.microsoft.com/office/powerpoint/2010/main" val="32675216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68086"/>
            <a:ext cx="10515600" cy="6389914"/>
          </a:xfrm>
        </p:spPr>
        <p:txBody>
          <a:bodyPr>
            <a:normAutofit fontScale="92500"/>
          </a:bodyPr>
          <a:lstStyle/>
          <a:p>
            <a:r>
              <a:rPr lang="en-US" dirty="0"/>
              <a:t>institute or defend any suit on behalf of debtor.</a:t>
            </a:r>
          </a:p>
          <a:p>
            <a:r>
              <a:rPr lang="en-US" dirty="0"/>
              <a:t>Make any compromise or arrangement with creditors</a:t>
            </a:r>
          </a:p>
          <a:p>
            <a:r>
              <a:rPr lang="en-US" dirty="0"/>
              <a:t>be accountable for all property</a:t>
            </a:r>
          </a:p>
          <a:p>
            <a:r>
              <a:rPr lang="en-US" dirty="0"/>
              <a:t>examine proofs of claim that is improper</a:t>
            </a:r>
          </a:p>
          <a:p>
            <a:r>
              <a:rPr lang="en-US" dirty="0"/>
              <a:t>furnish such information concerning the property </a:t>
            </a:r>
          </a:p>
          <a:p>
            <a:r>
              <a:rPr lang="en-US" dirty="0"/>
              <a:t>as is requested by an interested party</a:t>
            </a:r>
          </a:p>
          <a:p>
            <a:r>
              <a:rPr lang="en-US" dirty="0"/>
              <a:t>make and submit monthly reports, a final report and final accounts of the administration in the Court</a:t>
            </a:r>
          </a:p>
          <a:p>
            <a:pPr marL="0" indent="0">
              <a:buNone/>
            </a:pPr>
            <a:r>
              <a:rPr lang="en-US" dirty="0" smtClean="0"/>
              <a:t>Powers: </a:t>
            </a:r>
          </a:p>
          <a:p>
            <a:r>
              <a:rPr lang="en-US" dirty="0"/>
              <a:t>to do anything that is incidental to exercising a power set out in this </a:t>
            </a:r>
            <a:r>
              <a:rPr lang="en-US" dirty="0" smtClean="0"/>
              <a:t>section</a:t>
            </a:r>
          </a:p>
          <a:p>
            <a:r>
              <a:rPr lang="en-US" dirty="0"/>
              <a:t>to do anything that is necessary for the purpose of administering the affairs of the </a:t>
            </a:r>
            <a:r>
              <a:rPr lang="en-US" dirty="0" smtClean="0"/>
              <a:t>debtor</a:t>
            </a:r>
          </a:p>
          <a:p>
            <a:r>
              <a:rPr lang="en-US" dirty="0"/>
              <a:t>not be liable for any loss or damages caused by any act or omission undertaken in good faith</a:t>
            </a:r>
          </a:p>
        </p:txBody>
      </p:sp>
    </p:spTree>
    <p:extLst>
      <p:ext uri="{BB962C8B-B14F-4D97-AF65-F5344CB8AC3E}">
        <p14:creationId xmlns:p14="http://schemas.microsoft.com/office/powerpoint/2010/main" val="21491572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Definitions (2).  </a:t>
            </a:r>
            <a:r>
              <a:rPr lang="en-US" sz="2400" dirty="0" smtClean="0"/>
              <a:t>(1 of 2)</a:t>
            </a:r>
            <a:endParaRPr lang="en-US" sz="2400" dirty="0"/>
          </a:p>
        </p:txBody>
      </p:sp>
      <p:sp>
        <p:nvSpPr>
          <p:cNvPr id="3" name="Content Placeholder 2"/>
          <p:cNvSpPr>
            <a:spLocks noGrp="1"/>
          </p:cNvSpPr>
          <p:nvPr>
            <p:ph idx="1"/>
          </p:nvPr>
        </p:nvSpPr>
        <p:spPr/>
        <p:txBody>
          <a:bodyPr>
            <a:normAutofit fontScale="85000" lnSpcReduction="20000"/>
          </a:bodyPr>
          <a:lstStyle/>
          <a:p>
            <a:r>
              <a:rPr lang="en-US" dirty="0" smtClean="0"/>
              <a:t>Administrator: appointed under section 20 </a:t>
            </a:r>
          </a:p>
          <a:p>
            <a:r>
              <a:rPr lang="en-US" dirty="0" smtClean="0"/>
              <a:t>administration committee: committee of the creditors or shareholders of the debtor appointed under section 26</a:t>
            </a:r>
          </a:p>
          <a:p>
            <a:r>
              <a:rPr lang="en-US" dirty="0" smtClean="0"/>
              <a:t>claim/debt:  right to payment (includes principal amount and any mark-up, profit, return and other charges)</a:t>
            </a:r>
          </a:p>
          <a:p>
            <a:r>
              <a:rPr lang="en-US" dirty="0" smtClean="0"/>
              <a:t>Commission: SECP</a:t>
            </a:r>
          </a:p>
          <a:p>
            <a:r>
              <a:rPr lang="en-US" dirty="0" smtClean="0"/>
              <a:t>Court: High Court</a:t>
            </a:r>
          </a:p>
          <a:p>
            <a:r>
              <a:rPr lang="en-US" dirty="0" smtClean="0"/>
              <a:t>Creditor: entity that has a claim against debtor</a:t>
            </a:r>
          </a:p>
          <a:p>
            <a:r>
              <a:rPr lang="en-US" dirty="0" smtClean="0"/>
              <a:t>Debtor: company specified under section 6</a:t>
            </a:r>
          </a:p>
          <a:p>
            <a:r>
              <a:rPr lang="en-US" dirty="0" smtClean="0"/>
              <a:t>Financial institution: as per the Financial Institutions (Recovery of Finances) Ordinance, 2001</a:t>
            </a:r>
          </a:p>
          <a:p>
            <a:r>
              <a:rPr lang="en-US" dirty="0" smtClean="0"/>
              <a:t>insolvency expert: as defined in section 5 </a:t>
            </a:r>
          </a:p>
          <a:p>
            <a:endParaRPr lang="en-US" dirty="0" smtClean="0"/>
          </a:p>
          <a:p>
            <a:endParaRPr lang="en-US" dirty="0"/>
          </a:p>
        </p:txBody>
      </p:sp>
    </p:spTree>
    <p:extLst>
      <p:ext uri="{BB962C8B-B14F-4D97-AF65-F5344CB8AC3E}">
        <p14:creationId xmlns:p14="http://schemas.microsoft.com/office/powerpoint/2010/main" val="31809666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Administrator’s </a:t>
            </a:r>
            <a:r>
              <a:rPr lang="en-US" dirty="0" smtClean="0"/>
              <a:t>account (24)</a:t>
            </a:r>
            <a:endParaRPr lang="en-US" dirty="0"/>
          </a:p>
        </p:txBody>
      </p:sp>
      <p:sp>
        <p:nvSpPr>
          <p:cNvPr id="3" name="Content Placeholder 2"/>
          <p:cNvSpPr>
            <a:spLocks noGrp="1"/>
          </p:cNvSpPr>
          <p:nvPr>
            <p:ph idx="1"/>
          </p:nvPr>
        </p:nvSpPr>
        <p:spPr/>
        <p:txBody>
          <a:bodyPr/>
          <a:lstStyle/>
          <a:p>
            <a:r>
              <a:rPr lang="en-US" dirty="0"/>
              <a:t>Every administrator shall present to the Court a comprehensive account of his receipts and </a:t>
            </a:r>
            <a:r>
              <a:rPr lang="en-US" dirty="0" smtClean="0"/>
              <a:t>payments and other relevant dealings in the office tenure.</a:t>
            </a:r>
          </a:p>
          <a:p>
            <a:r>
              <a:rPr lang="en-US" dirty="0" smtClean="0"/>
              <a:t>Submission of audited receipts and payments to the commission, SBP, admin committee and a copy to court.</a:t>
            </a:r>
          </a:p>
          <a:p>
            <a:endParaRPr lang="en-US" dirty="0"/>
          </a:p>
          <a:p>
            <a:pPr marL="0" indent="0">
              <a:buNone/>
            </a:pPr>
            <a:r>
              <a:rPr lang="en-US" dirty="0" smtClean="0"/>
              <a:t>Note: Admin committee is committee of creditors and debtors constituted by administrator with adequate representation from both parties.  </a:t>
            </a:r>
            <a:endParaRPr lang="en-US" dirty="0"/>
          </a:p>
        </p:txBody>
      </p:sp>
    </p:spTree>
    <p:extLst>
      <p:ext uri="{BB962C8B-B14F-4D97-AF65-F5344CB8AC3E}">
        <p14:creationId xmlns:p14="http://schemas.microsoft.com/office/powerpoint/2010/main" val="42717891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Read pages 167- 188 of Companies act 2017. (already provided in the class) </a:t>
            </a:r>
          </a:p>
          <a:p>
            <a:r>
              <a:rPr lang="en-US" dirty="0" smtClean="0"/>
              <a:t>OR</a:t>
            </a:r>
            <a:endParaRPr lang="en-US" dirty="0"/>
          </a:p>
          <a:p>
            <a:r>
              <a:rPr lang="en-US" dirty="0">
                <a:hlinkClick r:id="rId2"/>
              </a:rPr>
              <a:t>http://</a:t>
            </a:r>
            <a:r>
              <a:rPr lang="en-US" dirty="0" smtClean="0">
                <a:hlinkClick r:id="rId2"/>
              </a:rPr>
              <a:t>www.senate.gov.pk/uploads/documents/1497930566_350.pdf</a:t>
            </a:r>
            <a:endParaRPr lang="en-US" dirty="0" smtClean="0"/>
          </a:p>
          <a:p>
            <a:pPr marL="0" indent="0">
              <a:buNone/>
            </a:pPr>
            <a:r>
              <a:rPr lang="en-US" dirty="0"/>
              <a:t> </a:t>
            </a:r>
            <a:r>
              <a:rPr lang="en-US" dirty="0" smtClean="0"/>
              <a:t>pages 292- 410. page number written on the top of each page.</a:t>
            </a:r>
            <a:endParaRPr lang="en-US" dirty="0"/>
          </a:p>
        </p:txBody>
      </p:sp>
    </p:spTree>
    <p:extLst>
      <p:ext uri="{BB962C8B-B14F-4D97-AF65-F5344CB8AC3E}">
        <p14:creationId xmlns:p14="http://schemas.microsoft.com/office/powerpoint/2010/main" val="22390101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81932"/>
          </a:xfrm>
        </p:spPr>
        <p:txBody>
          <a:bodyPr>
            <a:normAutofit fontScale="90000"/>
          </a:bodyPr>
          <a:lstStyle/>
          <a:p>
            <a:r>
              <a:rPr lang="en-US" dirty="0" smtClean="0"/>
              <a:t> Definitions (2). </a:t>
            </a:r>
            <a:r>
              <a:rPr lang="en-US" sz="2700" dirty="0" smtClean="0"/>
              <a:t>(2 of 2)</a:t>
            </a:r>
            <a:endParaRPr lang="en-US" dirty="0"/>
          </a:p>
        </p:txBody>
      </p:sp>
      <p:sp>
        <p:nvSpPr>
          <p:cNvPr id="3" name="Content Placeholder 2"/>
          <p:cNvSpPr>
            <a:spLocks noGrp="1"/>
          </p:cNvSpPr>
          <p:nvPr>
            <p:ph idx="1"/>
          </p:nvPr>
        </p:nvSpPr>
        <p:spPr>
          <a:xfrm>
            <a:off x="838200" y="1194253"/>
            <a:ext cx="10765971" cy="5467804"/>
          </a:xfrm>
        </p:spPr>
        <p:txBody>
          <a:bodyPr>
            <a:normAutofit fontScale="70000" lnSpcReduction="20000"/>
          </a:bodyPr>
          <a:lstStyle/>
          <a:p>
            <a:r>
              <a:rPr lang="en-US" dirty="0" smtClean="0"/>
              <a:t>Interest or class of interests: Person or class of persons liable to contribute to the assets of a company in case of winding up</a:t>
            </a:r>
          </a:p>
          <a:p>
            <a:r>
              <a:rPr lang="en-US" dirty="0" smtClean="0"/>
              <a:t>Mediator: appointed under section 10</a:t>
            </a:r>
          </a:p>
          <a:p>
            <a:r>
              <a:rPr lang="en-US" dirty="0" smtClean="0"/>
              <a:t>Ordinance: Companies Ordinance, 2016 (VI of 2016) or such other law in force for regulations of companies</a:t>
            </a:r>
          </a:p>
          <a:p>
            <a:r>
              <a:rPr lang="en-US" dirty="0" smtClean="0"/>
              <a:t>order of mediation: passed by the Court under section 10</a:t>
            </a:r>
          </a:p>
          <a:p>
            <a:r>
              <a:rPr lang="en-US" dirty="0" smtClean="0"/>
              <a:t>plan of rehabilitation: as per section 7</a:t>
            </a:r>
          </a:p>
          <a:p>
            <a:r>
              <a:rPr lang="en-US" dirty="0" smtClean="0"/>
              <a:t>Prescribed: rules or regulations made under this Act</a:t>
            </a:r>
          </a:p>
          <a:p>
            <a:r>
              <a:rPr lang="en-US" dirty="0" smtClean="0"/>
              <a:t>Property: Property of all description</a:t>
            </a:r>
          </a:p>
          <a:p>
            <a:r>
              <a:rPr lang="en-US" dirty="0" smtClean="0"/>
              <a:t>qualifying creditors: one or more creditors having claims for an aggregate amount of not less than two-third of the value of assets of the debtor as per its latest balance sheet </a:t>
            </a:r>
          </a:p>
          <a:p>
            <a:r>
              <a:rPr lang="en-US" dirty="0" smtClean="0"/>
              <a:t>Rules / Regulations: Made under this act</a:t>
            </a:r>
          </a:p>
          <a:p>
            <a:r>
              <a:rPr lang="en-US" dirty="0" smtClean="0"/>
              <a:t>security interest: a charge, mortgage, lien, hypothecation, pledge, assignment or any other encumbrance over a property</a:t>
            </a:r>
          </a:p>
          <a:p>
            <a:r>
              <a:rPr lang="en-US" dirty="0" smtClean="0"/>
              <a:t>State Bank: State Bank of Pakistan Act, 1956</a:t>
            </a:r>
          </a:p>
          <a:p>
            <a:r>
              <a:rPr lang="en-US" dirty="0" smtClean="0"/>
              <a:t>statement of affairs: means statement of particulars about the property and business of a debtor prepared under section 9.</a:t>
            </a:r>
            <a:endParaRPr lang="en-US" dirty="0"/>
          </a:p>
        </p:txBody>
      </p:sp>
    </p:spTree>
    <p:extLst>
      <p:ext uri="{BB962C8B-B14F-4D97-AF65-F5344CB8AC3E}">
        <p14:creationId xmlns:p14="http://schemas.microsoft.com/office/powerpoint/2010/main" val="22721929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Jurisdiction and powers of High Court (3)</a:t>
            </a:r>
            <a:endParaRPr lang="en-US" dirty="0"/>
          </a:p>
        </p:txBody>
      </p:sp>
      <p:sp>
        <p:nvSpPr>
          <p:cNvPr id="3" name="Content Placeholder 2"/>
          <p:cNvSpPr>
            <a:spLocks noGrp="1"/>
          </p:cNvSpPr>
          <p:nvPr>
            <p:ph idx="1"/>
          </p:nvPr>
        </p:nvSpPr>
        <p:spPr/>
        <p:txBody>
          <a:bodyPr>
            <a:normAutofit lnSpcReduction="10000"/>
          </a:bodyPr>
          <a:lstStyle/>
          <a:p>
            <a:r>
              <a:rPr lang="en-US" dirty="0" smtClean="0"/>
              <a:t>High Court having jurisdiction over the place at which the registered office (or principal business) of the debtor is situated.</a:t>
            </a:r>
          </a:p>
          <a:p>
            <a:r>
              <a:rPr lang="en-US" dirty="0" smtClean="0"/>
              <a:t>the Court shall:</a:t>
            </a:r>
          </a:p>
          <a:p>
            <a:pPr lvl="1"/>
            <a:r>
              <a:rPr lang="en-US" dirty="0" smtClean="0"/>
              <a:t> exercise its civil jurisdiction</a:t>
            </a:r>
          </a:p>
          <a:p>
            <a:pPr lvl="1"/>
            <a:r>
              <a:rPr lang="en-US" dirty="0" smtClean="0"/>
              <a:t>in exercise of its criminal jurisdiction, have all the powers of Code of Criminal Procedure, 1898 </a:t>
            </a:r>
          </a:p>
          <a:p>
            <a:pPr lvl="1"/>
            <a:r>
              <a:rPr lang="en-US" dirty="0" smtClean="0"/>
              <a:t>exercise of its company jurisdiction, under the companies ordinance or act.</a:t>
            </a:r>
          </a:p>
          <a:p>
            <a:r>
              <a:rPr lang="en-US" dirty="0" smtClean="0"/>
              <a:t>Notwithstanding anything contained in any other law shall be disposed of expeditiously (except in extraordinary circumstances)</a:t>
            </a:r>
          </a:p>
          <a:p>
            <a:r>
              <a:rPr lang="en-US" dirty="0" smtClean="0"/>
              <a:t>Appeal and review(4): same procedure like original civil jurisdiction.</a:t>
            </a:r>
          </a:p>
          <a:p>
            <a:pPr lvl="1"/>
            <a:r>
              <a:rPr lang="en-US" dirty="0" smtClean="0"/>
              <a:t>The court may review, rescind or vary any order</a:t>
            </a:r>
          </a:p>
        </p:txBody>
      </p:sp>
    </p:spTree>
    <p:extLst>
      <p:ext uri="{BB962C8B-B14F-4D97-AF65-F5344CB8AC3E}">
        <p14:creationId xmlns:p14="http://schemas.microsoft.com/office/powerpoint/2010/main" val="24540646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Insolvency experts (5): Commission shall (with SBP consultation) maintain a panel of experts (having minimum 15 years experience accountancy, banking, finance, law, management and knowledge of Insolvency)</a:t>
            </a:r>
          </a:p>
          <a:p>
            <a:pPr lvl="1"/>
            <a:r>
              <a:rPr lang="en-US" dirty="0" smtClean="0"/>
              <a:t>He will entitled to remunerations and privileges.</a:t>
            </a:r>
          </a:p>
          <a:p>
            <a:pPr lvl="1"/>
            <a:r>
              <a:rPr lang="en-US" dirty="0" smtClean="0"/>
              <a:t>entitled to remunerations and privileges as per rule.</a:t>
            </a:r>
          </a:p>
          <a:p>
            <a:r>
              <a:rPr lang="en-US" dirty="0" smtClean="0"/>
              <a:t>Commission may prescribe code of conduct for the panel </a:t>
            </a:r>
            <a:endParaRPr lang="en-US" dirty="0"/>
          </a:p>
        </p:txBody>
      </p:sp>
    </p:spTree>
    <p:extLst>
      <p:ext uri="{BB962C8B-B14F-4D97-AF65-F5344CB8AC3E}">
        <p14:creationId xmlns:p14="http://schemas.microsoft.com/office/powerpoint/2010/main" val="27723704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199" y="1197429"/>
            <a:ext cx="10853057" cy="5486400"/>
          </a:xfrm>
        </p:spPr>
        <p:txBody>
          <a:bodyPr>
            <a:normAutofit/>
          </a:bodyPr>
          <a:lstStyle/>
          <a:p>
            <a:r>
              <a:rPr lang="en-US" dirty="0" smtClean="0"/>
              <a:t>Debtor (6) : incorporated or registered company EXCEPT:</a:t>
            </a:r>
          </a:p>
          <a:p>
            <a:pPr lvl="1"/>
            <a:r>
              <a:rPr lang="en-US" dirty="0" smtClean="0"/>
              <a:t>a financial institution</a:t>
            </a:r>
          </a:p>
          <a:p>
            <a:pPr lvl="1"/>
            <a:r>
              <a:rPr lang="en-US" dirty="0" smtClean="0"/>
              <a:t>Insurance Companies</a:t>
            </a:r>
          </a:p>
          <a:p>
            <a:pPr lvl="1"/>
            <a:r>
              <a:rPr lang="en-US" dirty="0" err="1" smtClean="0"/>
              <a:t>Whoes</a:t>
            </a:r>
            <a:r>
              <a:rPr lang="en-US" dirty="0" smtClean="0"/>
              <a:t> debts are less than specified amount (nowadays  hundred million Rupees)</a:t>
            </a:r>
          </a:p>
          <a:p>
            <a:pPr lvl="1"/>
            <a:r>
              <a:rPr lang="en-US" dirty="0" smtClean="0"/>
              <a:t>order of dismissal under section 17 has been passed within the past five years.</a:t>
            </a:r>
          </a:p>
          <a:p>
            <a:pPr lvl="1"/>
            <a:r>
              <a:rPr lang="en-US" dirty="0" smtClean="0"/>
              <a:t>winding up order has already been passed.</a:t>
            </a:r>
          </a:p>
          <a:p>
            <a:pPr lvl="1"/>
            <a:r>
              <a:rPr lang="en-US" dirty="0" smtClean="0"/>
              <a:t>company which has resolved by special resolution that such company be wound up voluntarily.</a:t>
            </a:r>
          </a:p>
          <a:p>
            <a:pPr lvl="1"/>
            <a:r>
              <a:rPr lang="en-US" dirty="0" smtClean="0"/>
              <a:t>company against which execution proceedings are pending for satisfaction of one or more decrees for an aggregate sum not less than twenty-five percent of the value of its asset.</a:t>
            </a:r>
          </a:p>
          <a:p>
            <a:pPr lvl="1"/>
            <a:r>
              <a:rPr lang="en-US" dirty="0" smtClean="0"/>
              <a:t>a company which has availed relief under the BPD Circular No. 29 of 2002 issued by the State Bank. 	</a:t>
            </a:r>
            <a:endParaRPr lang="en-US" dirty="0"/>
          </a:p>
        </p:txBody>
      </p:sp>
    </p:spTree>
    <p:extLst>
      <p:ext uri="{BB962C8B-B14F-4D97-AF65-F5344CB8AC3E}">
        <p14:creationId xmlns:p14="http://schemas.microsoft.com/office/powerpoint/2010/main" val="1586650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 of rehabilitation (7): Shall specify:</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endParaRPr lang="en-US" dirty="0" smtClean="0"/>
          </a:p>
          <a:p>
            <a:pPr marL="514350" indent="-514350">
              <a:buFont typeface="+mj-lt"/>
              <a:buAutoNum type="arabicPeriod"/>
            </a:pPr>
            <a:r>
              <a:rPr lang="en-US" dirty="0" smtClean="0"/>
              <a:t>a) claims and classes of claims against the debtor;</a:t>
            </a:r>
          </a:p>
          <a:p>
            <a:pPr marL="457200" lvl="1" indent="0">
              <a:buNone/>
            </a:pPr>
            <a:r>
              <a:rPr lang="en-US" dirty="0" smtClean="0"/>
              <a:t>(b) interests and classes of interests in the debtor; </a:t>
            </a:r>
          </a:p>
          <a:p>
            <a:pPr marL="457200" lvl="1" indent="0">
              <a:buNone/>
            </a:pPr>
            <a:r>
              <a:rPr lang="en-US" dirty="0" smtClean="0"/>
              <a:t>c) claims and interests belonging to the debtor; </a:t>
            </a:r>
          </a:p>
          <a:p>
            <a:pPr marL="457200" lvl="1" indent="0">
              <a:buNone/>
            </a:pPr>
            <a:r>
              <a:rPr lang="en-US" dirty="0" smtClean="0"/>
              <a:t>d) claims or interests that will not be impaired under the plan of rehabilitation; e) claims or interests that will be impaired under the plan of rehabilitation;</a:t>
            </a:r>
          </a:p>
          <a:p>
            <a:pPr marL="457200" lvl="1" indent="0">
              <a:buNone/>
            </a:pPr>
            <a:r>
              <a:rPr lang="en-US" dirty="0" smtClean="0"/>
              <a:t>f) places of business of the debtor, details of its assets and any security interests created over such assets; </a:t>
            </a:r>
          </a:p>
          <a:p>
            <a:pPr marL="457200" lvl="1" indent="0">
              <a:buNone/>
            </a:pPr>
            <a:r>
              <a:rPr lang="en-US" dirty="0" smtClean="0"/>
              <a:t>g) particulars of shareholders, directors and key management of the debtor; a</a:t>
            </a:r>
          </a:p>
          <a:p>
            <a:pPr marL="457200" lvl="1" indent="0">
              <a:buNone/>
            </a:pPr>
            <a:r>
              <a:rPr lang="en-US" dirty="0" smtClean="0"/>
              <a:t>h) scheme of implementation of t plan of rehabilitation of the debtor</a:t>
            </a:r>
            <a:endParaRPr lang="en-US" dirty="0"/>
          </a:p>
        </p:txBody>
      </p:sp>
    </p:spTree>
    <p:extLst>
      <p:ext uri="{BB962C8B-B14F-4D97-AF65-F5344CB8AC3E}">
        <p14:creationId xmlns:p14="http://schemas.microsoft.com/office/powerpoint/2010/main" val="14753006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dirty="0"/>
          </a:p>
        </p:txBody>
      </p:sp>
      <p:sp>
        <p:nvSpPr>
          <p:cNvPr id="3" name="Content Placeholder 2"/>
          <p:cNvSpPr>
            <a:spLocks noGrp="1"/>
          </p:cNvSpPr>
          <p:nvPr>
            <p:ph idx="1"/>
          </p:nvPr>
        </p:nvSpPr>
        <p:spPr/>
        <p:txBody>
          <a:bodyPr>
            <a:normAutofit lnSpcReduction="10000"/>
          </a:bodyPr>
          <a:lstStyle/>
          <a:p>
            <a:r>
              <a:rPr lang="en-US" dirty="0" smtClean="0"/>
              <a:t>Subject to sub-section (1), a plan of rehabilitation may provide for the following matters, in relation to a debtor</a:t>
            </a:r>
          </a:p>
          <a:p>
            <a:pPr lvl="1"/>
            <a:r>
              <a:rPr lang="en-US" dirty="0" smtClean="0"/>
              <a:t>the settlement, restructuring or rescheduling of any claims or interests or classes of claims or interests</a:t>
            </a:r>
          </a:p>
          <a:p>
            <a:pPr lvl="1"/>
            <a:r>
              <a:rPr lang="en-US" dirty="0" smtClean="0"/>
              <a:t>the change of ownership and management of the debtor</a:t>
            </a:r>
          </a:p>
          <a:p>
            <a:pPr lvl="1"/>
            <a:r>
              <a:rPr lang="en-US" dirty="0" smtClean="0"/>
              <a:t>the sale of all or any assets of the debtor and the distribution of proceeds of such sale among holders of claims or interests</a:t>
            </a:r>
          </a:p>
          <a:p>
            <a:pPr lvl="1"/>
            <a:r>
              <a:rPr lang="en-US" dirty="0" smtClean="0"/>
              <a:t>the assumption, rejection or assignment of any executory contract or unexpired lease of the debtor</a:t>
            </a:r>
          </a:p>
          <a:p>
            <a:pPr lvl="1"/>
            <a:r>
              <a:rPr lang="en-US" dirty="0" smtClean="0"/>
              <a:t>the enforcement of any claims or interests belonging to the debtor; and</a:t>
            </a:r>
          </a:p>
          <a:p>
            <a:pPr lvl="1"/>
            <a:r>
              <a:rPr lang="en-US" dirty="0" smtClean="0"/>
              <a:t>any other matter concerning rehabilitation of the debtor or distribution of proceeds of sale of property of the debtor.</a:t>
            </a:r>
            <a:endParaRPr lang="en-US" dirty="0"/>
          </a:p>
        </p:txBody>
      </p:sp>
    </p:spTree>
    <p:extLst>
      <p:ext uri="{BB962C8B-B14F-4D97-AF65-F5344CB8AC3E}">
        <p14:creationId xmlns:p14="http://schemas.microsoft.com/office/powerpoint/2010/main" val="12644316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8343" y="653144"/>
            <a:ext cx="11005457" cy="6041570"/>
          </a:xfrm>
        </p:spPr>
        <p:txBody>
          <a:bodyPr>
            <a:normAutofit fontScale="92500" lnSpcReduction="10000"/>
          </a:bodyPr>
          <a:lstStyle/>
          <a:p>
            <a:pPr marL="0" indent="0">
              <a:buNone/>
            </a:pPr>
            <a:r>
              <a:rPr lang="en-US" dirty="0" smtClean="0"/>
              <a:t>Commencement of a case (8):</a:t>
            </a:r>
          </a:p>
          <a:p>
            <a:pPr marL="514350" indent="-514350">
              <a:buAutoNum type="arabicPeriod"/>
            </a:pPr>
            <a:r>
              <a:rPr lang="en-US" dirty="0" smtClean="0"/>
              <a:t>A debtor may file a petition in the Court supported by plan of rehabilitation and special resolution.</a:t>
            </a:r>
          </a:p>
          <a:p>
            <a:pPr marL="514350" indent="-514350">
              <a:buAutoNum type="arabicPeriod"/>
            </a:pPr>
            <a:r>
              <a:rPr lang="en-US" dirty="0" smtClean="0"/>
              <a:t>The qualifying creditors may file a petition in the Court</a:t>
            </a:r>
          </a:p>
          <a:p>
            <a:pPr marL="514350" indent="-514350">
              <a:buAutoNum type="arabicPeriod"/>
            </a:pPr>
            <a:r>
              <a:rPr lang="en-US" dirty="0" smtClean="0"/>
              <a:t>On first date of hearing, the Court shall issue notice to the parties (through registered post, courier service and English language and one Urdu language daily newspaper).</a:t>
            </a:r>
          </a:p>
          <a:p>
            <a:pPr marL="514350" indent="-514350">
              <a:buAutoNum type="arabicPeriod"/>
            </a:pPr>
            <a:r>
              <a:rPr lang="en-US" dirty="0" smtClean="0"/>
              <a:t>specify a date of hearing not later than twenty-one days after completion of the service.</a:t>
            </a:r>
          </a:p>
          <a:p>
            <a:pPr marL="514350" indent="-514350">
              <a:buAutoNum type="arabicPeriod"/>
            </a:pPr>
            <a:r>
              <a:rPr lang="en-US" dirty="0" smtClean="0"/>
              <a:t>Any person interested of filing a written reply: do so at least three days prior to the hearing (send copy to the other party)</a:t>
            </a:r>
          </a:p>
          <a:p>
            <a:pPr marL="514350" indent="-514350">
              <a:buAutoNum type="arabicPeriod"/>
            </a:pPr>
            <a:r>
              <a:rPr lang="en-US" dirty="0" smtClean="0"/>
              <a:t>The court may direct: </a:t>
            </a:r>
          </a:p>
          <a:p>
            <a:pPr marL="971550" lvl="1" indent="-514350">
              <a:buAutoNum type="arabicPeriod"/>
            </a:pPr>
            <a:r>
              <a:rPr lang="en-US" dirty="0" smtClean="0"/>
              <a:t>The debtor to submit statement of affair to the court within 15 days</a:t>
            </a:r>
          </a:p>
          <a:p>
            <a:pPr marL="971550" lvl="1" indent="-514350">
              <a:buAutoNum type="arabicPeriod"/>
            </a:pPr>
            <a:r>
              <a:rPr lang="en-US" dirty="0" smtClean="0"/>
              <a:t>The qualifying creditors a plan of rehabilitation of </a:t>
            </a:r>
            <a:r>
              <a:rPr lang="en-US" dirty="0" err="1" smtClean="0"/>
              <a:t>debter</a:t>
            </a:r>
            <a:r>
              <a:rPr lang="en-US" dirty="0" smtClean="0"/>
              <a:t> within 30 days after the statement of affair.  </a:t>
            </a:r>
          </a:p>
          <a:p>
            <a:pPr marL="0" indent="0">
              <a:buNone/>
            </a:pPr>
            <a:endParaRPr lang="en-US" dirty="0" smtClean="0"/>
          </a:p>
          <a:p>
            <a:pPr marL="0" indent="0">
              <a:buNone/>
            </a:pPr>
            <a:endParaRPr lang="en-US" dirty="0" smtClean="0"/>
          </a:p>
          <a:p>
            <a:endParaRPr lang="en-US" dirty="0"/>
          </a:p>
        </p:txBody>
      </p:sp>
    </p:spTree>
    <p:extLst>
      <p:ext uri="{BB962C8B-B14F-4D97-AF65-F5344CB8AC3E}">
        <p14:creationId xmlns:p14="http://schemas.microsoft.com/office/powerpoint/2010/main" val="12870561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403</TotalTime>
  <Words>2099</Words>
  <Application>Microsoft Office PowerPoint</Application>
  <PresentationFormat>Widescreen</PresentationFormat>
  <Paragraphs>159</Paragraphs>
  <Slides>21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Calibri Light</vt:lpstr>
      <vt:lpstr>Office Theme</vt:lpstr>
      <vt:lpstr>Corporate Rehabilitation Act, 2018  (extend to whole Pakistan) (It shall come into force at once)</vt:lpstr>
      <vt:lpstr>Definitions (2).  (1 of 2)</vt:lpstr>
      <vt:lpstr> Definitions (2). (2 of 2)</vt:lpstr>
      <vt:lpstr>Jurisdiction and powers of High Court (3)</vt:lpstr>
      <vt:lpstr>PowerPoint Presentation</vt:lpstr>
      <vt:lpstr>PowerPoint Presentation</vt:lpstr>
      <vt:lpstr>Plan of rehabilitation (7): Shall specify:</vt:lpstr>
      <vt:lpstr>PowerPoint Presentation</vt:lpstr>
      <vt:lpstr>PowerPoint Presentation</vt:lpstr>
      <vt:lpstr>PowerPoint Presentation</vt:lpstr>
      <vt:lpstr>PowerPoint Presentation</vt:lpstr>
      <vt:lpstr>Acceptance of plan of rehabilitation</vt:lpstr>
      <vt:lpstr>Confirmation of a plan (14)</vt:lpstr>
      <vt:lpstr>Implementation of plan of rehabilitation</vt:lpstr>
      <vt:lpstr>Conversion of a case (18)</vt:lpstr>
      <vt:lpstr>Appointment of administrator (20)</vt:lpstr>
      <vt:lpstr>Effect of appointment of administrator (21)</vt:lpstr>
      <vt:lpstr>Powers and duties of an administrator (23) </vt:lpstr>
      <vt:lpstr>PowerPoint Presentation</vt:lpstr>
      <vt:lpstr>Administrator’s account (24)</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Corporate Rehabilitation Act, 2018  (extend to whole Pakistan) (It shall come into force at once)</dc:title>
  <dc:creator>Windows User</dc:creator>
  <cp:lastModifiedBy>Windows User</cp:lastModifiedBy>
  <cp:revision>30</cp:revision>
  <dcterms:created xsi:type="dcterms:W3CDTF">2020-04-15T07:53:22Z</dcterms:created>
  <dcterms:modified xsi:type="dcterms:W3CDTF">2020-04-16T06:46:02Z</dcterms:modified>
</cp:coreProperties>
</file>